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56" r:id="rId3"/>
    <p:sldId id="257" r:id="rId4"/>
    <p:sldId id="29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3" r:id="rId32"/>
    <p:sldId id="258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9E762-C6A1-4819-8A36-686F768394DE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1C2D8-5136-4680-89D4-EFFF26A20BF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7003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6D8D9-58D4-48BA-8446-B7E681C617C7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06A36-0A83-4CF0-8E87-0F57E888E1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2406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E7257-2D05-4FE2-9B2E-412461539AD7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60707-5093-44B0-9031-1DE2EE3C69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610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BD865-E254-4978-B352-7D3DA4F62AC6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0C063-9F0D-4BE0-B305-85210DC7D5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719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C862B-F08C-4158-BD2E-2281CC28BA20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8BF82-3977-4F09-9AB7-7238DE606D1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5753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03BC7-F5B9-4BE3-85EA-A0DC25BFAAE0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703C-A257-49D2-A626-CEBBBB3FDC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2885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6955C-B6A6-4D79-9FBE-1279E738B5B9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FB003-7EC2-40B6-96A6-EF42B8277B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908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0A4CA-1698-48BC-9294-6DA231DE1FA0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CD9DC-4F8C-420D-B12D-DC501BA59F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227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B714B-C431-4EE9-9E3F-6056C1818C5D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4FDA-32EA-4170-80FC-6ECAA8D4EE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94986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C6509-61BB-4B4D-A542-24E7C2A9DB7F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D580F-C484-40D9-BBC6-8AF8FA4E27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663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EDC40-9952-47C8-893D-DBF22F82BA8B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9AAAF-118A-4C4F-896E-4AD0EC4773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87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A377AE9-8B7F-4375-B7B3-AD43D5B2CE75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D2DE2C-C6A1-48DE-8ADF-6B2F45ACC0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9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331"/>
            <a:ext cx="12289656" cy="614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/>
          <p:cNvSpPr txBox="1"/>
          <p:nvPr/>
        </p:nvSpPr>
        <p:spPr>
          <a:xfrm>
            <a:off x="1882066" y="79383"/>
            <a:ext cx="7519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Starter Unit</a:t>
            </a:r>
            <a:endParaRPr lang="zh-TW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1992313" y="3333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(a/an)fish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79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700214"/>
            <a:ext cx="7705725" cy="5157787"/>
          </a:xfrm>
        </p:spPr>
      </p:pic>
      <p:sp>
        <p:nvSpPr>
          <p:cNvPr id="6" name="橢圓 5"/>
          <p:cNvSpPr/>
          <p:nvPr/>
        </p:nvSpPr>
        <p:spPr>
          <a:xfrm>
            <a:off x="3071813" y="260351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2208213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800">
                <a:solidFill>
                  <a:schemeClr val="bg1"/>
                </a:solidFill>
                <a:latin typeface="Comic Sans MS" panose="030F0702030302020204" pitchFamily="66" charset="0"/>
              </a:rPr>
              <a:t>(a/an)gorilla  </a:t>
            </a:r>
            <a:endParaRPr lang="zh-TW" altLang="en-US" sz="88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603" name="內容版面配置區 3" descr="gorril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0" y="1412875"/>
            <a:ext cx="5329238" cy="5348288"/>
          </a:xfrm>
        </p:spPr>
      </p:pic>
      <p:sp>
        <p:nvSpPr>
          <p:cNvPr id="4" name="橢圓 3"/>
          <p:cNvSpPr/>
          <p:nvPr/>
        </p:nvSpPr>
        <p:spPr>
          <a:xfrm>
            <a:off x="2855913" y="25400"/>
            <a:ext cx="1655762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5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2063750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(a/an)horse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627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1700213"/>
            <a:ext cx="7642225" cy="5086350"/>
          </a:xfrm>
        </p:spPr>
      </p:pic>
      <p:sp>
        <p:nvSpPr>
          <p:cNvPr id="6" name="橢圓 5"/>
          <p:cNvSpPr/>
          <p:nvPr/>
        </p:nvSpPr>
        <p:spPr>
          <a:xfrm>
            <a:off x="2782888" y="188913"/>
            <a:ext cx="1657350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8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3750" y="1158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10700" dirty="0">
                <a:solidFill>
                  <a:schemeClr val="bg1"/>
                </a:solidFill>
                <a:latin typeface="Comic Sans MS" pitchFamily="66" charset="0"/>
              </a:rPr>
              <a:t>(a/an)iguana</a:t>
            </a:r>
            <a:endParaRPr lang="zh-TW" altLang="en-US" sz="107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4440238" y="1588"/>
            <a:ext cx="1655762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27652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9314" y="1441450"/>
            <a:ext cx="7953375" cy="5302250"/>
          </a:xfrm>
        </p:spPr>
      </p:pic>
    </p:spTree>
    <p:extLst>
      <p:ext uri="{BB962C8B-B14F-4D97-AF65-F5344CB8AC3E}">
        <p14:creationId xmlns:p14="http://schemas.microsoft.com/office/powerpoint/2010/main" val="19529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1919288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800">
                <a:solidFill>
                  <a:schemeClr val="bg1"/>
                </a:solidFill>
                <a:latin typeface="Comic Sans MS" panose="030F0702030302020204" pitchFamily="66" charset="0"/>
              </a:rPr>
              <a:t>(a/an)jelly fish</a:t>
            </a:r>
            <a:endParaRPr lang="zh-TW" altLang="en-US" sz="88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675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733551"/>
            <a:ext cx="7632700" cy="5006975"/>
          </a:xfrm>
        </p:spPr>
      </p:pic>
      <p:sp>
        <p:nvSpPr>
          <p:cNvPr id="5" name="橢圓 4"/>
          <p:cNvSpPr/>
          <p:nvPr/>
        </p:nvSpPr>
        <p:spPr>
          <a:xfrm>
            <a:off x="1774825" y="260351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(a/an)koala 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699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916113"/>
            <a:ext cx="8020050" cy="4608512"/>
          </a:xfrm>
        </p:spPr>
      </p:pic>
      <p:sp>
        <p:nvSpPr>
          <p:cNvPr id="5" name="橢圓 4"/>
          <p:cNvSpPr/>
          <p:nvPr/>
        </p:nvSpPr>
        <p:spPr>
          <a:xfrm>
            <a:off x="2782888" y="333376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(a/an)lion 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2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1557339"/>
            <a:ext cx="7894637" cy="5184775"/>
          </a:xfrm>
        </p:spPr>
      </p:pic>
      <p:sp>
        <p:nvSpPr>
          <p:cNvPr id="6" name="橢圓 5"/>
          <p:cNvSpPr/>
          <p:nvPr/>
        </p:nvSpPr>
        <p:spPr>
          <a:xfrm>
            <a:off x="3143250" y="188913"/>
            <a:ext cx="1657350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>
          <a:xfrm>
            <a:off x="1919288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800">
                <a:solidFill>
                  <a:schemeClr val="bg1"/>
                </a:solidFill>
                <a:latin typeface="Comic Sans MS" panose="030F0702030302020204" pitchFamily="66" charset="0"/>
              </a:rPr>
              <a:t>(a/an)mouse </a:t>
            </a:r>
            <a:endParaRPr lang="zh-TW" altLang="en-US" sz="88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747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9" t="-525" r="1279" b="525"/>
          <a:stretch>
            <a:fillRect/>
          </a:stretch>
        </p:blipFill>
        <p:spPr>
          <a:xfrm>
            <a:off x="2208214" y="1700214"/>
            <a:ext cx="7488237" cy="4973637"/>
          </a:xfrm>
        </p:spPr>
      </p:pic>
      <p:sp>
        <p:nvSpPr>
          <p:cNvPr id="6" name="橢圓 5"/>
          <p:cNvSpPr/>
          <p:nvPr/>
        </p:nvSpPr>
        <p:spPr>
          <a:xfrm>
            <a:off x="2711451" y="260351"/>
            <a:ext cx="1655763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39" y="1844677"/>
            <a:ext cx="3059111" cy="36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5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7200">
                <a:solidFill>
                  <a:schemeClr val="bg1"/>
                </a:solidFill>
                <a:latin typeface="Comic Sans MS" panose="030F0702030302020204" pitchFamily="66" charset="0"/>
              </a:rPr>
              <a:t>(a/an)  nightingale</a:t>
            </a:r>
            <a:endParaRPr lang="zh-TW" altLang="en-US" sz="72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1774825" y="161926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32772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570039"/>
            <a:ext cx="6913563" cy="5184775"/>
          </a:xfrm>
        </p:spPr>
      </p:pic>
    </p:spTree>
    <p:extLst>
      <p:ext uri="{BB962C8B-B14F-4D97-AF65-F5344CB8AC3E}">
        <p14:creationId xmlns:p14="http://schemas.microsoft.com/office/powerpoint/2010/main" val="26373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xfrm>
            <a:off x="2063750" y="3333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000">
                <a:solidFill>
                  <a:schemeClr val="bg1"/>
                </a:solidFill>
                <a:latin typeface="Comic Sans MS" panose="030F0702030302020204" pitchFamily="66" charset="0"/>
              </a:rPr>
              <a:t>(a/an)octopus</a:t>
            </a:r>
            <a:endParaRPr lang="zh-TW" altLang="en-US" sz="8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795" name="內容版面配置區 3" descr="Octop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1628776"/>
            <a:ext cx="6769100" cy="5211763"/>
          </a:xfrm>
        </p:spPr>
      </p:pic>
      <p:sp>
        <p:nvSpPr>
          <p:cNvPr id="4" name="橢圓 3"/>
          <p:cNvSpPr/>
          <p:nvPr/>
        </p:nvSpPr>
        <p:spPr>
          <a:xfrm>
            <a:off x="4008438" y="188913"/>
            <a:ext cx="1655762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7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517" y="0"/>
            <a:ext cx="10972800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677334" y="1429304"/>
            <a:ext cx="8371643" cy="25545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Did you finish your homework?</a:t>
            </a:r>
            <a:endParaRPr lang="zh-TW" altLang="en-US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000">
                <a:solidFill>
                  <a:schemeClr val="bg1"/>
                </a:solidFill>
                <a:latin typeface="Comic Sans MS" panose="030F0702030302020204" pitchFamily="66" charset="0"/>
              </a:rPr>
              <a:t>(a/an)penguin</a:t>
            </a:r>
            <a:endParaRPr lang="zh-TW" altLang="en-US" sz="8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819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0" y="1395413"/>
            <a:ext cx="5473700" cy="5472112"/>
          </a:xfrm>
        </p:spPr>
      </p:pic>
      <p:sp>
        <p:nvSpPr>
          <p:cNvPr id="6" name="橢圓 5"/>
          <p:cNvSpPr/>
          <p:nvPr/>
        </p:nvSpPr>
        <p:spPr>
          <a:xfrm>
            <a:off x="2640013" y="1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1919288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(a/an)queen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2566988" y="260351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988" y="1810861"/>
            <a:ext cx="6388784" cy="5047139"/>
          </a:xfrm>
        </p:spPr>
      </p:pic>
    </p:spTree>
    <p:extLst>
      <p:ext uri="{BB962C8B-B14F-4D97-AF65-F5344CB8AC3E}">
        <p14:creationId xmlns:p14="http://schemas.microsoft.com/office/powerpoint/2010/main" val="242020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919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(a/an)rabbit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867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1562101"/>
            <a:ext cx="6480175" cy="5268913"/>
          </a:xfrm>
        </p:spPr>
      </p:pic>
      <p:sp>
        <p:nvSpPr>
          <p:cNvPr id="6" name="橢圓 5"/>
          <p:cNvSpPr/>
          <p:nvPr/>
        </p:nvSpPr>
        <p:spPr>
          <a:xfrm>
            <a:off x="2495551" y="115888"/>
            <a:ext cx="1655763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9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919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(a/an)snake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891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2060575"/>
            <a:ext cx="8832850" cy="4248150"/>
          </a:xfrm>
        </p:spPr>
      </p:pic>
      <p:sp>
        <p:nvSpPr>
          <p:cNvPr id="6" name="橢圓 5"/>
          <p:cNvSpPr/>
          <p:nvPr/>
        </p:nvSpPr>
        <p:spPr>
          <a:xfrm>
            <a:off x="2495551" y="115888"/>
            <a:ext cx="1655763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1847850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(a/an)turtle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15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/>
          <a:stretch>
            <a:fillRect/>
          </a:stretch>
        </p:blipFill>
        <p:spPr>
          <a:xfrm>
            <a:off x="2351088" y="1844675"/>
            <a:ext cx="7561262" cy="4916488"/>
          </a:xfrm>
        </p:spPr>
      </p:pic>
      <p:sp>
        <p:nvSpPr>
          <p:cNvPr id="7" name="橢圓 6"/>
          <p:cNvSpPr/>
          <p:nvPr/>
        </p:nvSpPr>
        <p:spPr>
          <a:xfrm>
            <a:off x="2424113" y="260351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8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>
                <a:solidFill>
                  <a:srgbClr val="FFFFFF"/>
                </a:solidFill>
                <a:latin typeface="Comic Sans MS" panose="030F0702030302020204" pitchFamily="66" charset="0"/>
              </a:rPr>
              <a:t>(a/an) Uakari</a:t>
            </a:r>
            <a:endParaRPr lang="zh-TW" altLang="en-US"/>
          </a:p>
        </p:txBody>
      </p:sp>
      <p:pic>
        <p:nvPicPr>
          <p:cNvPr id="3993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403350"/>
            <a:ext cx="7273925" cy="5454650"/>
          </a:xfrm>
        </p:spPr>
      </p:pic>
      <p:sp>
        <p:nvSpPr>
          <p:cNvPr id="5" name="橢圓 4"/>
          <p:cNvSpPr/>
          <p:nvPr/>
        </p:nvSpPr>
        <p:spPr>
          <a:xfrm>
            <a:off x="3935413" y="3176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8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(a/an)vulture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63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1530351"/>
            <a:ext cx="7993063" cy="5337175"/>
          </a:xfrm>
        </p:spPr>
      </p:pic>
      <p:sp>
        <p:nvSpPr>
          <p:cNvPr id="5" name="橢圓 4"/>
          <p:cNvSpPr/>
          <p:nvPr/>
        </p:nvSpPr>
        <p:spPr>
          <a:xfrm>
            <a:off x="2279651" y="188913"/>
            <a:ext cx="1655763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>
                <a:solidFill>
                  <a:srgbClr val="FFFFFF"/>
                </a:solidFill>
                <a:latin typeface="Comic Sans MS" panose="030F0702030302020204" pitchFamily="66" charset="0"/>
              </a:rPr>
              <a:t>(a/an)whale</a:t>
            </a:r>
            <a:endParaRPr lang="zh-TW" altLang="en-US"/>
          </a:p>
        </p:txBody>
      </p:sp>
      <p:pic>
        <p:nvPicPr>
          <p:cNvPr id="4198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133600"/>
            <a:ext cx="8566150" cy="4319588"/>
          </a:xfrm>
        </p:spPr>
      </p:pic>
      <p:sp>
        <p:nvSpPr>
          <p:cNvPr id="5" name="橢圓 4"/>
          <p:cNvSpPr/>
          <p:nvPr/>
        </p:nvSpPr>
        <p:spPr>
          <a:xfrm>
            <a:off x="2566988" y="211138"/>
            <a:ext cx="1657350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430" y="1495426"/>
            <a:ext cx="9219154" cy="5257799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(a/an)</a:t>
            </a:r>
            <a:r>
              <a:rPr lang="en-US" altLang="zh-TW" sz="9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xeme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641" y="100455"/>
            <a:ext cx="171922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 dirty="0">
                <a:solidFill>
                  <a:prstClr val="white"/>
                </a:solidFill>
                <a:latin typeface="Comic Sans MS" panose="030F0702030302020204" pitchFamily="66" charset="0"/>
              </a:rPr>
              <a:t>(a/an)yak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527" y="1596011"/>
            <a:ext cx="9354647" cy="5261989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014" y="96265"/>
            <a:ext cx="171922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7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6043" y="122903"/>
            <a:ext cx="8596668" cy="1320800"/>
          </a:xfrm>
        </p:spPr>
        <p:txBody>
          <a:bodyPr/>
          <a:lstStyle/>
          <a:p>
            <a:r>
              <a:rPr lang="en-US" altLang="zh-TW" sz="5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Choose the English bee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05" y="1148739"/>
            <a:ext cx="3275688" cy="570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4630993" y="1161852"/>
            <a:ext cx="72517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Ask</a:t>
            </a:r>
            <a:r>
              <a:rPr lang="en-US" altLang="zh-TW" sz="5400" dirty="0" smtClean="0">
                <a:latin typeface="Comic Sans MS" panose="030F0702030302020204" pitchFamily="66" charset="0"/>
              </a:rPr>
              <a:t> Teacher Mandy before the English class.</a:t>
            </a:r>
          </a:p>
          <a:p>
            <a:pPr marL="342900" indent="-342900">
              <a:buAutoNum type="arabicPeriod"/>
            </a:pP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Hand out </a:t>
            </a:r>
            <a:r>
              <a:rPr lang="en-US" altLang="zh-TW" sz="5400" dirty="0" smtClean="0">
                <a:latin typeface="Comic Sans MS" panose="030F0702030302020204" pitchFamily="66" charset="0"/>
              </a:rPr>
              <a:t> English homework.</a:t>
            </a:r>
          </a:p>
          <a:p>
            <a:pPr marL="342900" indent="-342900">
              <a:buAutoNum type="arabicPeriod"/>
            </a:pP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Report</a:t>
            </a:r>
            <a:r>
              <a:rPr lang="en-US" altLang="zh-TW" sz="5400" dirty="0" smtClean="0">
                <a:latin typeface="Comic Sans MS" panose="030F0702030302020204" pitchFamily="66" charset="0"/>
              </a:rPr>
              <a:t> who’s absent.</a:t>
            </a:r>
            <a:endParaRPr lang="zh-TW" altLang="en-US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>
          <a:xfrm>
            <a:off x="1992313" y="692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(a/an)zebra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1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2081213"/>
            <a:ext cx="7129463" cy="4756150"/>
          </a:xfrm>
        </p:spPr>
      </p:pic>
      <p:sp>
        <p:nvSpPr>
          <p:cNvPr id="6" name="橢圓 5"/>
          <p:cNvSpPr/>
          <p:nvPr/>
        </p:nvSpPr>
        <p:spPr>
          <a:xfrm>
            <a:off x="2495551" y="476251"/>
            <a:ext cx="1655763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7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85177"/>
            <a:ext cx="9274002" cy="6172823"/>
          </a:xfrm>
        </p:spPr>
      </p:pic>
      <p:sp>
        <p:nvSpPr>
          <p:cNvPr id="5" name="文字方塊 4"/>
          <p:cNvSpPr txBox="1"/>
          <p:nvPr/>
        </p:nvSpPr>
        <p:spPr>
          <a:xfrm>
            <a:off x="419100" y="0"/>
            <a:ext cx="8496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make new friends in Dino On the Go3!</a:t>
            </a:r>
            <a:endParaRPr lang="zh-TW" alt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507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398" y="1466850"/>
            <a:ext cx="8075942" cy="5391150"/>
          </a:xfrm>
        </p:spPr>
      </p:pic>
      <p:sp>
        <p:nvSpPr>
          <p:cNvPr id="5" name="文字方塊 4"/>
          <p:cNvSpPr txBox="1"/>
          <p:nvPr/>
        </p:nvSpPr>
        <p:spPr>
          <a:xfrm>
            <a:off x="3362325" y="104775"/>
            <a:ext cx="8429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latin typeface="Comic Sans MS" panose="030F0702030302020204" pitchFamily="66" charset="0"/>
              </a:rPr>
              <a:t>Listen!!!!!!!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75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1977" y="347662"/>
            <a:ext cx="11534774" cy="13477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</a:rPr>
              <a:t>mom    Dino   Danny   Irene   Niki   Owen   Miss Lee</a:t>
            </a:r>
            <a:endParaRPr kumimoji="0" lang="zh-TW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6724" y="1695450"/>
            <a:ext cx="117252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altLang="zh-TW" sz="2800" kern="100" dirty="0"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Good morning! </a:t>
            </a:r>
          </a:p>
          <a:p>
            <a:pPr>
              <a:spcAft>
                <a:spcPts val="0"/>
              </a:spcAft>
            </a:pPr>
            <a:endParaRPr lang="en-US" altLang="zh-TW" sz="3200" kern="100" dirty="0"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I’m </a:t>
            </a:r>
            <a:r>
              <a:rPr lang="en-US" altLang="zh-TW" sz="3200" kern="100" dirty="0"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Dino</a:t>
            </a:r>
            <a:r>
              <a:rPr lang="en-US" altLang="zh-TW" sz="3200" kern="100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I can swim, and I like apples.</a:t>
            </a:r>
          </a:p>
          <a:p>
            <a:pPr>
              <a:spcAft>
                <a:spcPts val="0"/>
              </a:spcAft>
            </a:pPr>
            <a:endParaRPr lang="en-US" altLang="zh-TW" sz="2800" kern="100" dirty="0"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800" kern="100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lang="zh-TW" altLang="zh-TW" sz="28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Hi, I’m </a:t>
            </a:r>
            <a:r>
              <a:rPr lang="en-US" altLang="zh-TW" sz="3200" kern="100" dirty="0"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Danny</a:t>
            </a:r>
            <a:r>
              <a:rPr lang="en-US" altLang="zh-TW" sz="3200" kern="100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I’m Niki’s brother. I can draw.</a:t>
            </a:r>
          </a:p>
          <a:p>
            <a:pPr>
              <a:spcAft>
                <a:spcPts val="0"/>
              </a:spcAft>
            </a:pPr>
            <a:endParaRPr lang="en-US" altLang="zh-TW" sz="3200" kern="100" dirty="0"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Hello, I’m </a:t>
            </a:r>
            <a:r>
              <a:rPr lang="en-US" altLang="zh-TW" sz="3200" kern="100" dirty="0"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Irene</a:t>
            </a:r>
            <a:r>
              <a:rPr lang="en-US" altLang="zh-TW" sz="3200" kern="100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I like papayas.</a:t>
            </a:r>
          </a:p>
          <a:p>
            <a:pPr>
              <a:spcAft>
                <a:spcPts val="0"/>
              </a:spcAft>
            </a:pPr>
            <a:endParaRPr lang="zh-TW" altLang="zh-TW" sz="28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38199" y="1838325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Dino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8198" y="4017110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Danny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38198" y="5581650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Irene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7308" y="571500"/>
            <a:ext cx="11514667" cy="516506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altLang="zh-TW" sz="32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Hi, my name is </a:t>
            </a:r>
            <a:r>
              <a:rPr lang="en-US" altLang="zh-TW" sz="32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Niki</a:t>
            </a:r>
            <a:r>
              <a:rPr lang="en-US" altLang="zh-TW" sz="32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I love school.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altLang="zh-TW" sz="3200" kern="1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zh-TW" altLang="zh-TW" sz="32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altLang="zh-TW" sz="32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Hello, I’m </a:t>
            </a:r>
            <a:r>
              <a:rPr lang="en-US" altLang="zh-TW" sz="32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Owen</a:t>
            </a:r>
            <a:r>
              <a:rPr lang="en-US" altLang="zh-TW" sz="32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I can dance.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altLang="zh-TW" sz="3200" kern="1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zh-TW" altLang="zh-TW" sz="32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altLang="zh-TW" sz="32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Danny’s ______: Hello, kids. I’m Danny and Niki’s </a:t>
            </a:r>
            <a:r>
              <a:rPr lang="en-US" altLang="zh-TW" sz="32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mom</a:t>
            </a:r>
            <a:r>
              <a:rPr lang="en-US" altLang="zh-TW" sz="32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altLang="zh-TW" sz="3200" kern="1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zh-TW" altLang="zh-TW" sz="32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en-US" altLang="zh-TW" sz="32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Good morning, everyone. I’m </a:t>
            </a:r>
            <a:r>
              <a:rPr lang="en-US" altLang="zh-TW" sz="32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Miss Lee</a:t>
            </a:r>
            <a:r>
              <a:rPr lang="en-US" altLang="zh-TW" sz="32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endParaRPr lang="zh-TW" altLang="zh-TW" sz="32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61999" y="251252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Niki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61998" y="1784777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Owen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085972" y="3310034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mom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4680377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Miss Lee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3179" y="392126"/>
            <a:ext cx="8596668" cy="1320800"/>
          </a:xfrm>
        </p:spPr>
        <p:txBody>
          <a:bodyPr/>
          <a:lstStyle/>
          <a:p>
            <a:r>
              <a:rPr lang="en-US" altLang="zh-TW" sz="6600" b="1" dirty="0" smtClean="0"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Vocabulary 1</a:t>
            </a:r>
            <a:endParaRPr lang="zh-TW" altLang="en-US" sz="6600" b="1" dirty="0">
              <a:latin typeface="Comic Sans MS" panose="030F0702030302020204" pitchFamily="66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310"/>
            <a:ext cx="2669459" cy="3558691"/>
          </a:xfrm>
        </p:spPr>
      </p:pic>
      <p:sp>
        <p:nvSpPr>
          <p:cNvPr id="5" name="文字方塊 4"/>
          <p:cNvSpPr txBox="1"/>
          <p:nvPr/>
        </p:nvSpPr>
        <p:spPr>
          <a:xfrm>
            <a:off x="2993923" y="2203452"/>
            <a:ext cx="83475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farm</a:t>
            </a:r>
            <a:endParaRPr lang="zh-TW" altLang="en-US" sz="2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9887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88" y="0"/>
            <a:ext cx="12219888" cy="68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              </a:t>
            </a:r>
            <a:r>
              <a:rPr lang="en-US" altLang="zh-TW" sz="6000" b="1" dirty="0" smtClean="0">
                <a:latin typeface="Comic Sans MS" panose="030F0702030302020204" pitchFamily="66" charset="0"/>
              </a:rPr>
              <a:t>Vocabulary 2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2911558" cy="3881437"/>
          </a:xfrm>
        </p:spPr>
      </p:pic>
      <p:sp>
        <p:nvSpPr>
          <p:cNvPr id="5" name="文字方塊 4"/>
          <p:cNvSpPr txBox="1"/>
          <p:nvPr/>
        </p:nvSpPr>
        <p:spPr>
          <a:xfrm>
            <a:off x="3200400" y="2109019"/>
            <a:ext cx="82885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</a:t>
            </a:r>
            <a:r>
              <a:rPr lang="en-US" altLang="zh-TW" sz="20000" b="1" dirty="0" smtClean="0">
                <a:latin typeface="Comic Sans MS" panose="030F0702030302020204" pitchFamily="66" charset="0"/>
              </a:rPr>
              <a:t>our</a:t>
            </a:r>
            <a:endParaRPr lang="zh-TW" altLang="en-US" sz="20000" b="1" dirty="0"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68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60" y="-10319"/>
            <a:ext cx="10326834" cy="68683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56" y="5985"/>
            <a:ext cx="10299938" cy="68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4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51" y="858352"/>
            <a:ext cx="4676717" cy="6235622"/>
          </a:xfrm>
          <a:prstGeom prst="rect">
            <a:avLst/>
          </a:prstGeom>
        </p:spPr>
      </p:pic>
      <p:sp>
        <p:nvSpPr>
          <p:cNvPr id="5" name="橢圓形圖說文字 4"/>
          <p:cNvSpPr/>
          <p:nvPr/>
        </p:nvSpPr>
        <p:spPr>
          <a:xfrm>
            <a:off x="398207" y="250724"/>
            <a:ext cx="5796116" cy="1909866"/>
          </a:xfrm>
          <a:prstGeom prst="wedgeEllipseCallout">
            <a:avLst>
              <a:gd name="adj1" fmla="val 72677"/>
              <a:gd name="adj2" fmla="val 1300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solidFill>
                  <a:schemeClr val="tx1"/>
                </a:solidFill>
                <a:latin typeface="Comic Sans MS" panose="030F0702030302020204" pitchFamily="66" charset="0"/>
              </a:rPr>
              <a:t>Turn to page 1</a:t>
            </a:r>
          </a:p>
        </p:txBody>
      </p:sp>
    </p:spTree>
    <p:extLst>
      <p:ext uri="{BB962C8B-B14F-4D97-AF65-F5344CB8AC3E}">
        <p14:creationId xmlns:p14="http://schemas.microsoft.com/office/powerpoint/2010/main" val="64064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843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2060575"/>
            <a:ext cx="91535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184785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  (a/an)ant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5260237" y="580231"/>
            <a:ext cx="1655763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19460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8988" y="2060576"/>
            <a:ext cx="8533845" cy="4797424"/>
          </a:xfrm>
        </p:spPr>
      </p:pic>
    </p:spTree>
    <p:extLst>
      <p:ext uri="{BB962C8B-B14F-4D97-AF65-F5344CB8AC3E}">
        <p14:creationId xmlns:p14="http://schemas.microsoft.com/office/powerpoint/2010/main" val="10244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919288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(a/an)bird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08" y="1619250"/>
            <a:ext cx="6858000" cy="5143500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6" name="橢圓 5"/>
          <p:cNvSpPr/>
          <p:nvPr/>
        </p:nvSpPr>
        <p:spPr>
          <a:xfrm>
            <a:off x="2855913" y="333376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7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92313" y="692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(a/an)cat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3359150" y="574676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21508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1773238"/>
            <a:ext cx="7650163" cy="5275262"/>
          </a:xfrm>
        </p:spPr>
      </p:pic>
    </p:spTree>
    <p:extLst>
      <p:ext uri="{BB962C8B-B14F-4D97-AF65-F5344CB8AC3E}">
        <p14:creationId xmlns:p14="http://schemas.microsoft.com/office/powerpoint/2010/main" val="2863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1919288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(a/an)dog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1" name="內容版面配置區 3" descr="do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" b="5969"/>
          <a:stretch>
            <a:fillRect/>
          </a:stretch>
        </p:blipFill>
        <p:spPr>
          <a:xfrm>
            <a:off x="2989264" y="1916112"/>
            <a:ext cx="5400675" cy="4921250"/>
          </a:xfrm>
        </p:spPr>
      </p:pic>
      <p:sp>
        <p:nvSpPr>
          <p:cNvPr id="4" name="橢圓 3"/>
          <p:cNvSpPr/>
          <p:nvPr/>
        </p:nvSpPr>
        <p:spPr>
          <a:xfrm>
            <a:off x="3071813" y="404813"/>
            <a:ext cx="1655762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2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1919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7200">
                <a:solidFill>
                  <a:schemeClr val="bg1"/>
                </a:solidFill>
                <a:latin typeface="Comic Sans MS" panose="030F0702030302020204" pitchFamily="66" charset="0"/>
              </a:rPr>
              <a:t>(a/an)elephant</a:t>
            </a:r>
            <a:endParaRPr lang="zh-TW" altLang="en-US" sz="72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5" name="內容版面配置區 3" descr="elepha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4763" y="1481138"/>
            <a:ext cx="4032250" cy="5376862"/>
          </a:xfrm>
        </p:spPr>
      </p:pic>
      <p:sp>
        <p:nvSpPr>
          <p:cNvPr id="4" name="橢圓 3"/>
          <p:cNvSpPr/>
          <p:nvPr/>
        </p:nvSpPr>
        <p:spPr>
          <a:xfrm>
            <a:off x="3900488" y="115888"/>
            <a:ext cx="1655762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</TotalTime>
  <Words>212</Words>
  <Application>Microsoft Office PowerPoint</Application>
  <PresentationFormat>寬螢幕</PresentationFormat>
  <Paragraphs>67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37</vt:i4>
      </vt:variant>
    </vt:vector>
  </HeadingPairs>
  <TitlesOfParts>
    <vt:vector size="48" baseType="lpstr">
      <vt:lpstr>Arial Unicode MS</vt:lpstr>
      <vt:lpstr>微軟正黑體</vt:lpstr>
      <vt:lpstr>新細明體</vt:lpstr>
      <vt:lpstr>Arial</vt:lpstr>
      <vt:lpstr>Calibri</vt:lpstr>
      <vt:lpstr>Comic Sans MS</vt:lpstr>
      <vt:lpstr>Times New Roman</vt:lpstr>
      <vt:lpstr>Trebuchet MS</vt:lpstr>
      <vt:lpstr>Wingdings 3</vt:lpstr>
      <vt:lpstr>多面向</vt:lpstr>
      <vt:lpstr>Office 佈景主題</vt:lpstr>
      <vt:lpstr>PowerPoint 簡報</vt:lpstr>
      <vt:lpstr>PowerPoint 簡報</vt:lpstr>
      <vt:lpstr>Choose the English bee</vt:lpstr>
      <vt:lpstr>PowerPoint 簡報</vt:lpstr>
      <vt:lpstr>  (a/an)ant</vt:lpstr>
      <vt:lpstr>(a/an)bird</vt:lpstr>
      <vt:lpstr>(a/an)cat</vt:lpstr>
      <vt:lpstr>(a/an)dog</vt:lpstr>
      <vt:lpstr>(a/an)elephant</vt:lpstr>
      <vt:lpstr>(a/an)fish</vt:lpstr>
      <vt:lpstr>(a/an)gorilla  </vt:lpstr>
      <vt:lpstr>(a/an)horse</vt:lpstr>
      <vt:lpstr>(a/an)iguana</vt:lpstr>
      <vt:lpstr>(a/an)jelly fish</vt:lpstr>
      <vt:lpstr>(a/an)koala </vt:lpstr>
      <vt:lpstr>(a/an)lion </vt:lpstr>
      <vt:lpstr>(a/an)mouse </vt:lpstr>
      <vt:lpstr>(a/an)  nightingale</vt:lpstr>
      <vt:lpstr>(a/an)octopus</vt:lpstr>
      <vt:lpstr>(a/an)penguin</vt:lpstr>
      <vt:lpstr>(a/an)queen</vt:lpstr>
      <vt:lpstr>(a/an)rabbit</vt:lpstr>
      <vt:lpstr>(a/an)snake</vt:lpstr>
      <vt:lpstr>(a/an)turtle</vt:lpstr>
      <vt:lpstr>(a/an) Uakari</vt:lpstr>
      <vt:lpstr>(a/an)vulture</vt:lpstr>
      <vt:lpstr>(a/an)whale</vt:lpstr>
      <vt:lpstr>(a/an)xeme</vt:lpstr>
      <vt:lpstr>(a/an)yak</vt:lpstr>
      <vt:lpstr>(a/an)zebra</vt:lpstr>
      <vt:lpstr>PowerPoint 簡報</vt:lpstr>
      <vt:lpstr>PowerPoint 簡報</vt:lpstr>
      <vt:lpstr>PowerPoint 簡報</vt:lpstr>
      <vt:lpstr>PowerPoint 簡報</vt:lpstr>
      <vt:lpstr>Vocabulary 1</vt:lpstr>
      <vt:lpstr>               Vocabulary 2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葉德涵</cp:lastModifiedBy>
  <cp:revision>27</cp:revision>
  <dcterms:created xsi:type="dcterms:W3CDTF">2016-09-04T15:22:41Z</dcterms:created>
  <dcterms:modified xsi:type="dcterms:W3CDTF">2016-09-05T02:08:04Z</dcterms:modified>
</cp:coreProperties>
</file>